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90" r:id="rId3"/>
    <p:sldId id="291" r:id="rId4"/>
    <p:sldId id="292" r:id="rId5"/>
    <p:sldId id="283" r:id="rId6"/>
    <p:sldId id="269" r:id="rId7"/>
    <p:sldId id="261" r:id="rId8"/>
    <p:sldId id="271" r:id="rId9"/>
    <p:sldId id="268" r:id="rId10"/>
    <p:sldId id="272" r:id="rId11"/>
    <p:sldId id="285" r:id="rId12"/>
    <p:sldId id="259" r:id="rId13"/>
    <p:sldId id="262" r:id="rId14"/>
    <p:sldId id="289" r:id="rId15"/>
    <p:sldId id="273" r:id="rId16"/>
    <p:sldId id="284" r:id="rId17"/>
    <p:sldId id="26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66FF66"/>
    <a:srgbClr val="FF9966"/>
    <a:srgbClr val="FF99FF"/>
    <a:srgbClr val="FFCC00"/>
    <a:srgbClr val="E3E4E3"/>
    <a:srgbClr val="E2DDD0"/>
    <a:srgbClr val="EAEAEA"/>
    <a:srgbClr val="F8F4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61" autoAdjust="0"/>
  </p:normalViewPr>
  <p:slideViewPr>
    <p:cSldViewPr snapToGrid="0">
      <p:cViewPr varScale="1">
        <p:scale>
          <a:sx n="62" d="100"/>
          <a:sy n="62" d="100"/>
        </p:scale>
        <p:origin x="95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BB471B-B6D3-4D25-935E-CD98F88D155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D024D6-ED1E-4E65-8A3E-09539EDF2868}">
      <dgm:prSet/>
      <dgm:spPr/>
      <dgm:t>
        <a:bodyPr/>
        <a:lstStyle/>
        <a:p>
          <a:pPr>
            <a:defRPr b="1"/>
          </a:pPr>
          <a:r>
            <a:rPr lang="en-US" b="0" i="0"/>
            <a:t>so far:</a:t>
          </a:r>
          <a:endParaRPr lang="en-US"/>
        </a:p>
      </dgm:t>
    </dgm:pt>
    <dgm:pt modelId="{D3070DE9-9222-4E09-B6C0-23E073A2B218}" type="parTrans" cxnId="{A63D34E5-C0AA-42F6-8F5A-C3E521AC1205}">
      <dgm:prSet/>
      <dgm:spPr/>
      <dgm:t>
        <a:bodyPr/>
        <a:lstStyle/>
        <a:p>
          <a:endParaRPr lang="en-US"/>
        </a:p>
      </dgm:t>
    </dgm:pt>
    <dgm:pt modelId="{0463E37C-8DB5-4276-A69D-EB7FF46B5C09}" type="sibTrans" cxnId="{A63D34E5-C0AA-42F6-8F5A-C3E521AC1205}">
      <dgm:prSet/>
      <dgm:spPr/>
      <dgm:t>
        <a:bodyPr/>
        <a:lstStyle/>
        <a:p>
          <a:endParaRPr lang="en-US"/>
        </a:p>
      </dgm:t>
    </dgm:pt>
    <dgm:pt modelId="{8137962E-9C31-4040-8036-953E1A8B1FAA}">
      <dgm:prSet/>
      <dgm:spPr/>
      <dgm:t>
        <a:bodyPr/>
        <a:lstStyle/>
        <a:p>
          <a:r>
            <a:rPr lang="en-US" b="0" i="0"/>
            <a:t>Theoretical study</a:t>
          </a:r>
          <a:endParaRPr lang="en-US"/>
        </a:p>
      </dgm:t>
    </dgm:pt>
    <dgm:pt modelId="{FA1DA7DE-5BE4-4B1B-9281-4CB56E9BFB77}" type="parTrans" cxnId="{369B13F5-D837-4CEC-8459-670D3304A23B}">
      <dgm:prSet/>
      <dgm:spPr/>
      <dgm:t>
        <a:bodyPr/>
        <a:lstStyle/>
        <a:p>
          <a:endParaRPr lang="en-US"/>
        </a:p>
      </dgm:t>
    </dgm:pt>
    <dgm:pt modelId="{544CE6F2-554A-478F-9E7C-28A11B54E2F3}" type="sibTrans" cxnId="{369B13F5-D837-4CEC-8459-670D3304A23B}">
      <dgm:prSet/>
      <dgm:spPr/>
      <dgm:t>
        <a:bodyPr/>
        <a:lstStyle/>
        <a:p>
          <a:endParaRPr lang="en-US"/>
        </a:p>
      </dgm:t>
    </dgm:pt>
    <dgm:pt modelId="{3FE49D6E-E90E-417A-9C04-555931CB627C}">
      <dgm:prSet/>
      <dgm:spPr/>
      <dgm:t>
        <a:bodyPr/>
        <a:lstStyle/>
        <a:p>
          <a:r>
            <a:rPr lang="en-US" b="0" i="0"/>
            <a:t>Chose optimal approach</a:t>
          </a:r>
          <a:endParaRPr lang="en-US"/>
        </a:p>
      </dgm:t>
    </dgm:pt>
    <dgm:pt modelId="{014511A2-18B4-4A7C-9CF0-137684971966}" type="parTrans" cxnId="{8C736234-0B19-4CA1-8BB6-3030F60FAF39}">
      <dgm:prSet/>
      <dgm:spPr/>
      <dgm:t>
        <a:bodyPr/>
        <a:lstStyle/>
        <a:p>
          <a:endParaRPr lang="en-US"/>
        </a:p>
      </dgm:t>
    </dgm:pt>
    <dgm:pt modelId="{570C087A-6604-428C-96E6-7054B13DF49A}" type="sibTrans" cxnId="{8C736234-0B19-4CA1-8BB6-3030F60FAF39}">
      <dgm:prSet/>
      <dgm:spPr/>
      <dgm:t>
        <a:bodyPr/>
        <a:lstStyle/>
        <a:p>
          <a:endParaRPr lang="en-US"/>
        </a:p>
      </dgm:t>
    </dgm:pt>
    <dgm:pt modelId="{9BC2E317-14C8-4EF5-8438-95E13B8D295B}">
      <dgm:prSet/>
      <dgm:spPr/>
      <dgm:t>
        <a:bodyPr/>
        <a:lstStyle/>
        <a:p>
          <a:r>
            <a:rPr lang="en-US" b="0" i="0"/>
            <a:t>Simulations</a:t>
          </a:r>
          <a:endParaRPr lang="en-US"/>
        </a:p>
      </dgm:t>
    </dgm:pt>
    <dgm:pt modelId="{0820D488-2075-4544-B001-6179D863E604}" type="parTrans" cxnId="{81A3E798-D771-48F7-B674-F07C2D647F06}">
      <dgm:prSet/>
      <dgm:spPr/>
      <dgm:t>
        <a:bodyPr/>
        <a:lstStyle/>
        <a:p>
          <a:endParaRPr lang="en-US"/>
        </a:p>
      </dgm:t>
    </dgm:pt>
    <dgm:pt modelId="{36D5A4AB-FCE5-460D-95EE-BC6F9D3A363E}" type="sibTrans" cxnId="{81A3E798-D771-48F7-B674-F07C2D647F06}">
      <dgm:prSet/>
      <dgm:spPr/>
      <dgm:t>
        <a:bodyPr/>
        <a:lstStyle/>
        <a:p>
          <a:endParaRPr lang="en-US"/>
        </a:p>
      </dgm:t>
    </dgm:pt>
    <dgm:pt modelId="{FC0B0F1F-E328-4DE6-94D3-59451EBD9DED}">
      <dgm:prSet/>
      <dgm:spPr/>
      <dgm:t>
        <a:bodyPr/>
        <a:lstStyle/>
        <a:p>
          <a:pPr>
            <a:defRPr b="1"/>
          </a:pPr>
          <a:r>
            <a:rPr lang="en-US" b="0" i="0"/>
            <a:t>next:</a:t>
          </a:r>
          <a:endParaRPr lang="en-US"/>
        </a:p>
      </dgm:t>
    </dgm:pt>
    <dgm:pt modelId="{5FB61F25-3567-43CF-83EE-725FB193775E}" type="parTrans" cxnId="{F2A6FB5C-45CC-409C-B460-98C63A8EB965}">
      <dgm:prSet/>
      <dgm:spPr/>
      <dgm:t>
        <a:bodyPr/>
        <a:lstStyle/>
        <a:p>
          <a:endParaRPr lang="en-US"/>
        </a:p>
      </dgm:t>
    </dgm:pt>
    <dgm:pt modelId="{2618FF69-AD51-407B-BA2A-932FBB9E3325}" type="sibTrans" cxnId="{F2A6FB5C-45CC-409C-B460-98C63A8EB965}">
      <dgm:prSet/>
      <dgm:spPr/>
      <dgm:t>
        <a:bodyPr/>
        <a:lstStyle/>
        <a:p>
          <a:endParaRPr lang="en-US"/>
        </a:p>
      </dgm:t>
    </dgm:pt>
    <dgm:pt modelId="{A42E7BB6-6D93-4BB8-B96A-55A61ECF293C}">
      <dgm:prSet/>
      <dgm:spPr/>
      <dgm:t>
        <a:bodyPr/>
        <a:lstStyle/>
        <a:p>
          <a:r>
            <a:rPr lang="en-US" b="0" i="0"/>
            <a:t>Write and test the program</a:t>
          </a:r>
        </a:p>
        <a:p>
          <a:r>
            <a:rPr lang="en-US" b="0" i="0"/>
            <a:t>Mobile app</a:t>
          </a:r>
        </a:p>
        <a:p>
          <a:r>
            <a:rPr lang="en-US" b="0" i="0"/>
            <a:t>Targets kit</a:t>
          </a:r>
          <a:endParaRPr lang="en-US"/>
        </a:p>
      </dgm:t>
    </dgm:pt>
    <dgm:pt modelId="{277AFE9E-57DA-4323-BF22-405DF929F6FE}" type="parTrans" cxnId="{6FDDB61D-6A74-4E0F-9C7E-36F415E0A22A}">
      <dgm:prSet/>
      <dgm:spPr/>
      <dgm:t>
        <a:bodyPr/>
        <a:lstStyle/>
        <a:p>
          <a:endParaRPr lang="en-US"/>
        </a:p>
      </dgm:t>
    </dgm:pt>
    <dgm:pt modelId="{3B3949D6-A057-4983-AD2F-FA3B472FEBD8}" type="sibTrans" cxnId="{6FDDB61D-6A74-4E0F-9C7E-36F415E0A22A}">
      <dgm:prSet/>
      <dgm:spPr/>
      <dgm:t>
        <a:bodyPr/>
        <a:lstStyle/>
        <a:p>
          <a:endParaRPr lang="en-US"/>
        </a:p>
      </dgm:t>
    </dgm:pt>
    <dgm:pt modelId="{E1DDCE76-3F33-4B5C-A39F-04426C18D998}" type="pres">
      <dgm:prSet presAssocID="{0FBB471B-B6D3-4D25-935E-CD98F88D1551}" presName="root" presStyleCnt="0">
        <dgm:presLayoutVars>
          <dgm:dir/>
          <dgm:resizeHandles val="exact"/>
        </dgm:presLayoutVars>
      </dgm:prSet>
      <dgm:spPr/>
    </dgm:pt>
    <dgm:pt modelId="{C2313504-F50B-4490-BBA6-336D66432934}" type="pres">
      <dgm:prSet presAssocID="{7ED024D6-ED1E-4E65-8A3E-09539EDF2868}" presName="compNode" presStyleCnt="0"/>
      <dgm:spPr/>
    </dgm:pt>
    <dgm:pt modelId="{14FDA29E-801E-4BF0-8982-17B095A0B4E5}" type="pres">
      <dgm:prSet presAssocID="{7ED024D6-ED1E-4E65-8A3E-09539EDF2868}" presName="iconRect" presStyleLbl="node1" presStyleIdx="0" presStyleCnt="2" custScaleX="97619" custScaleY="8611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B092300B-81C9-4A3C-9AE3-0191CF2E0B4D}" type="pres">
      <dgm:prSet presAssocID="{7ED024D6-ED1E-4E65-8A3E-09539EDF2868}" presName="iconSpace" presStyleCnt="0"/>
      <dgm:spPr/>
    </dgm:pt>
    <dgm:pt modelId="{2210A34A-7C16-462E-8EF5-2A2AFA1B8F1A}" type="pres">
      <dgm:prSet presAssocID="{7ED024D6-ED1E-4E65-8A3E-09539EDF2868}" presName="parTx" presStyleLbl="revTx" presStyleIdx="0" presStyleCnt="4">
        <dgm:presLayoutVars>
          <dgm:chMax val="0"/>
          <dgm:chPref val="0"/>
        </dgm:presLayoutVars>
      </dgm:prSet>
      <dgm:spPr/>
    </dgm:pt>
    <dgm:pt modelId="{4B57ABCF-4AD0-40D2-BCF7-55CF7D0BF388}" type="pres">
      <dgm:prSet presAssocID="{7ED024D6-ED1E-4E65-8A3E-09539EDF2868}" presName="txSpace" presStyleCnt="0"/>
      <dgm:spPr/>
    </dgm:pt>
    <dgm:pt modelId="{E9CA6052-670E-4F64-8774-B9E03319ABEA}" type="pres">
      <dgm:prSet presAssocID="{7ED024D6-ED1E-4E65-8A3E-09539EDF2868}" presName="desTx" presStyleLbl="revTx" presStyleIdx="1" presStyleCnt="4">
        <dgm:presLayoutVars/>
      </dgm:prSet>
      <dgm:spPr/>
    </dgm:pt>
    <dgm:pt modelId="{2A747826-4A8C-4A16-9DAB-2EFA05688BD1}" type="pres">
      <dgm:prSet presAssocID="{0463E37C-8DB5-4276-A69D-EB7FF46B5C09}" presName="sibTrans" presStyleCnt="0"/>
      <dgm:spPr/>
    </dgm:pt>
    <dgm:pt modelId="{92D1198F-98C9-4E14-988D-C641638EF0A9}" type="pres">
      <dgm:prSet presAssocID="{FC0B0F1F-E328-4DE6-94D3-59451EBD9DED}" presName="compNode" presStyleCnt="0"/>
      <dgm:spPr/>
    </dgm:pt>
    <dgm:pt modelId="{944B52E7-5D73-402F-B00F-381CCA3FB38F}" type="pres">
      <dgm:prSet presAssocID="{FC0B0F1F-E328-4DE6-94D3-59451EBD9D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d with solid fill"/>
        </a:ext>
      </dgm:extLst>
    </dgm:pt>
    <dgm:pt modelId="{9D824638-3ADB-4094-9BC2-D916FA5E0E23}" type="pres">
      <dgm:prSet presAssocID="{FC0B0F1F-E328-4DE6-94D3-59451EBD9DED}" presName="iconSpace" presStyleCnt="0"/>
      <dgm:spPr/>
    </dgm:pt>
    <dgm:pt modelId="{4F13A599-1D6A-4AEC-A6FE-E4A39228D367}" type="pres">
      <dgm:prSet presAssocID="{FC0B0F1F-E328-4DE6-94D3-59451EBD9DED}" presName="parTx" presStyleLbl="revTx" presStyleIdx="2" presStyleCnt="4">
        <dgm:presLayoutVars>
          <dgm:chMax val="0"/>
          <dgm:chPref val="0"/>
        </dgm:presLayoutVars>
      </dgm:prSet>
      <dgm:spPr/>
    </dgm:pt>
    <dgm:pt modelId="{A4C86D9B-26D5-4572-AF6D-F22535E28F1D}" type="pres">
      <dgm:prSet presAssocID="{FC0B0F1F-E328-4DE6-94D3-59451EBD9DED}" presName="txSpace" presStyleCnt="0"/>
      <dgm:spPr/>
    </dgm:pt>
    <dgm:pt modelId="{4074559B-B55B-4983-A5DA-AA953923C989}" type="pres">
      <dgm:prSet presAssocID="{FC0B0F1F-E328-4DE6-94D3-59451EBD9DED}" presName="desTx" presStyleLbl="revTx" presStyleIdx="3" presStyleCnt="4">
        <dgm:presLayoutVars/>
      </dgm:prSet>
      <dgm:spPr/>
    </dgm:pt>
  </dgm:ptLst>
  <dgm:cxnLst>
    <dgm:cxn modelId="{6FDDB61D-6A74-4E0F-9C7E-36F415E0A22A}" srcId="{FC0B0F1F-E328-4DE6-94D3-59451EBD9DED}" destId="{A42E7BB6-6D93-4BB8-B96A-55A61ECF293C}" srcOrd="0" destOrd="0" parTransId="{277AFE9E-57DA-4323-BF22-405DF929F6FE}" sibTransId="{3B3949D6-A057-4983-AD2F-FA3B472FEBD8}"/>
    <dgm:cxn modelId="{8C736234-0B19-4CA1-8BB6-3030F60FAF39}" srcId="{7ED024D6-ED1E-4E65-8A3E-09539EDF2868}" destId="{3FE49D6E-E90E-417A-9C04-555931CB627C}" srcOrd="1" destOrd="0" parTransId="{014511A2-18B4-4A7C-9CF0-137684971966}" sibTransId="{570C087A-6604-428C-96E6-7054B13DF49A}"/>
    <dgm:cxn modelId="{F2A6FB5C-45CC-409C-B460-98C63A8EB965}" srcId="{0FBB471B-B6D3-4D25-935E-CD98F88D1551}" destId="{FC0B0F1F-E328-4DE6-94D3-59451EBD9DED}" srcOrd="1" destOrd="0" parTransId="{5FB61F25-3567-43CF-83EE-725FB193775E}" sibTransId="{2618FF69-AD51-407B-BA2A-932FBB9E3325}"/>
    <dgm:cxn modelId="{45929975-F5F9-43FE-B011-7DDEFB341D15}" type="presOf" srcId="{8137962E-9C31-4040-8036-953E1A8B1FAA}" destId="{E9CA6052-670E-4F64-8774-B9E03319ABEA}" srcOrd="0" destOrd="0" presId="urn:microsoft.com/office/officeart/2018/5/layout/CenteredIconLabelDescriptionList"/>
    <dgm:cxn modelId="{8BBA7878-3CBF-47B6-947C-1AF510081429}" type="presOf" srcId="{3FE49D6E-E90E-417A-9C04-555931CB627C}" destId="{E9CA6052-670E-4F64-8774-B9E03319ABEA}" srcOrd="0" destOrd="1" presId="urn:microsoft.com/office/officeart/2018/5/layout/CenteredIconLabelDescriptionList"/>
    <dgm:cxn modelId="{DD3A5D7E-1755-431A-9E3F-19DE0F7677F2}" type="presOf" srcId="{9BC2E317-14C8-4EF5-8438-95E13B8D295B}" destId="{E9CA6052-670E-4F64-8774-B9E03319ABEA}" srcOrd="0" destOrd="2" presId="urn:microsoft.com/office/officeart/2018/5/layout/CenteredIconLabelDescriptionList"/>
    <dgm:cxn modelId="{00886F8E-0232-4647-856E-73C82424A56D}" type="presOf" srcId="{7ED024D6-ED1E-4E65-8A3E-09539EDF2868}" destId="{2210A34A-7C16-462E-8EF5-2A2AFA1B8F1A}" srcOrd="0" destOrd="0" presId="urn:microsoft.com/office/officeart/2018/5/layout/CenteredIconLabelDescriptionList"/>
    <dgm:cxn modelId="{81A3E798-D771-48F7-B674-F07C2D647F06}" srcId="{7ED024D6-ED1E-4E65-8A3E-09539EDF2868}" destId="{9BC2E317-14C8-4EF5-8438-95E13B8D295B}" srcOrd="2" destOrd="0" parTransId="{0820D488-2075-4544-B001-6179D863E604}" sibTransId="{36D5A4AB-FCE5-460D-95EE-BC6F9D3A363E}"/>
    <dgm:cxn modelId="{C28948C1-0B5A-417F-A285-C015F13C1F6A}" type="presOf" srcId="{A42E7BB6-6D93-4BB8-B96A-55A61ECF293C}" destId="{4074559B-B55B-4983-A5DA-AA953923C989}" srcOrd="0" destOrd="0" presId="urn:microsoft.com/office/officeart/2018/5/layout/CenteredIconLabelDescriptionList"/>
    <dgm:cxn modelId="{A63D34E5-C0AA-42F6-8F5A-C3E521AC1205}" srcId="{0FBB471B-B6D3-4D25-935E-CD98F88D1551}" destId="{7ED024D6-ED1E-4E65-8A3E-09539EDF2868}" srcOrd="0" destOrd="0" parTransId="{D3070DE9-9222-4E09-B6C0-23E073A2B218}" sibTransId="{0463E37C-8DB5-4276-A69D-EB7FF46B5C09}"/>
    <dgm:cxn modelId="{8D6882E8-86E0-4D58-A177-6144B4F31C84}" type="presOf" srcId="{FC0B0F1F-E328-4DE6-94D3-59451EBD9DED}" destId="{4F13A599-1D6A-4AEC-A6FE-E4A39228D367}" srcOrd="0" destOrd="0" presId="urn:microsoft.com/office/officeart/2018/5/layout/CenteredIconLabelDescriptionList"/>
    <dgm:cxn modelId="{369B13F5-D837-4CEC-8459-670D3304A23B}" srcId="{7ED024D6-ED1E-4E65-8A3E-09539EDF2868}" destId="{8137962E-9C31-4040-8036-953E1A8B1FAA}" srcOrd="0" destOrd="0" parTransId="{FA1DA7DE-5BE4-4B1B-9281-4CB56E9BFB77}" sibTransId="{544CE6F2-554A-478F-9E7C-28A11B54E2F3}"/>
    <dgm:cxn modelId="{116E09F7-4B37-4518-984C-5F014BE9E6FB}" type="presOf" srcId="{0FBB471B-B6D3-4D25-935E-CD98F88D1551}" destId="{E1DDCE76-3F33-4B5C-A39F-04426C18D998}" srcOrd="0" destOrd="0" presId="urn:microsoft.com/office/officeart/2018/5/layout/CenteredIconLabelDescriptionList"/>
    <dgm:cxn modelId="{FCEF1D3A-FBC4-4997-A388-AA027A879EB7}" type="presParOf" srcId="{E1DDCE76-3F33-4B5C-A39F-04426C18D998}" destId="{C2313504-F50B-4490-BBA6-336D66432934}" srcOrd="0" destOrd="0" presId="urn:microsoft.com/office/officeart/2018/5/layout/CenteredIconLabelDescriptionList"/>
    <dgm:cxn modelId="{50EE43F9-1090-4928-A429-FCD690597071}" type="presParOf" srcId="{C2313504-F50B-4490-BBA6-336D66432934}" destId="{14FDA29E-801E-4BF0-8982-17B095A0B4E5}" srcOrd="0" destOrd="0" presId="urn:microsoft.com/office/officeart/2018/5/layout/CenteredIconLabelDescriptionList"/>
    <dgm:cxn modelId="{88586083-E066-4256-A866-F43B32F2787D}" type="presParOf" srcId="{C2313504-F50B-4490-BBA6-336D66432934}" destId="{B092300B-81C9-4A3C-9AE3-0191CF2E0B4D}" srcOrd="1" destOrd="0" presId="urn:microsoft.com/office/officeart/2018/5/layout/CenteredIconLabelDescriptionList"/>
    <dgm:cxn modelId="{1C19D949-A3CC-4129-ABF4-82D010EADA5A}" type="presParOf" srcId="{C2313504-F50B-4490-BBA6-336D66432934}" destId="{2210A34A-7C16-462E-8EF5-2A2AFA1B8F1A}" srcOrd="2" destOrd="0" presId="urn:microsoft.com/office/officeart/2018/5/layout/CenteredIconLabelDescriptionList"/>
    <dgm:cxn modelId="{FC7A80E9-0AA8-4FBE-B01F-AAD77C064245}" type="presParOf" srcId="{C2313504-F50B-4490-BBA6-336D66432934}" destId="{4B57ABCF-4AD0-40D2-BCF7-55CF7D0BF388}" srcOrd="3" destOrd="0" presId="urn:microsoft.com/office/officeart/2018/5/layout/CenteredIconLabelDescriptionList"/>
    <dgm:cxn modelId="{6F4CB19E-A05D-46EF-AF80-5D1EDA101E71}" type="presParOf" srcId="{C2313504-F50B-4490-BBA6-336D66432934}" destId="{E9CA6052-670E-4F64-8774-B9E03319ABEA}" srcOrd="4" destOrd="0" presId="urn:microsoft.com/office/officeart/2018/5/layout/CenteredIconLabelDescriptionList"/>
    <dgm:cxn modelId="{1B1FBB65-38E2-4E70-841F-BB21B5A9E561}" type="presParOf" srcId="{E1DDCE76-3F33-4B5C-A39F-04426C18D998}" destId="{2A747826-4A8C-4A16-9DAB-2EFA05688BD1}" srcOrd="1" destOrd="0" presId="urn:microsoft.com/office/officeart/2018/5/layout/CenteredIconLabelDescriptionList"/>
    <dgm:cxn modelId="{64004BA9-DBCA-47A1-9BE3-AA9BF4A9085D}" type="presParOf" srcId="{E1DDCE76-3F33-4B5C-A39F-04426C18D998}" destId="{92D1198F-98C9-4E14-988D-C641638EF0A9}" srcOrd="2" destOrd="0" presId="urn:microsoft.com/office/officeart/2018/5/layout/CenteredIconLabelDescriptionList"/>
    <dgm:cxn modelId="{DCBFCF51-9C22-45B7-9592-445AC762F400}" type="presParOf" srcId="{92D1198F-98C9-4E14-988D-C641638EF0A9}" destId="{944B52E7-5D73-402F-B00F-381CCA3FB38F}" srcOrd="0" destOrd="0" presId="urn:microsoft.com/office/officeart/2018/5/layout/CenteredIconLabelDescriptionList"/>
    <dgm:cxn modelId="{56209062-429A-4598-B930-A86AD86C883F}" type="presParOf" srcId="{92D1198F-98C9-4E14-988D-C641638EF0A9}" destId="{9D824638-3ADB-4094-9BC2-D916FA5E0E23}" srcOrd="1" destOrd="0" presId="urn:microsoft.com/office/officeart/2018/5/layout/CenteredIconLabelDescriptionList"/>
    <dgm:cxn modelId="{CA8793EF-D564-4469-8A2D-1E8DF5ADEE7F}" type="presParOf" srcId="{92D1198F-98C9-4E14-988D-C641638EF0A9}" destId="{4F13A599-1D6A-4AEC-A6FE-E4A39228D367}" srcOrd="2" destOrd="0" presId="urn:microsoft.com/office/officeart/2018/5/layout/CenteredIconLabelDescriptionList"/>
    <dgm:cxn modelId="{74B5613D-C7CA-4711-B101-5ADDC5177A03}" type="presParOf" srcId="{92D1198F-98C9-4E14-988D-C641638EF0A9}" destId="{A4C86D9B-26D5-4572-AF6D-F22535E28F1D}" srcOrd="3" destOrd="0" presId="urn:microsoft.com/office/officeart/2018/5/layout/CenteredIconLabelDescriptionList"/>
    <dgm:cxn modelId="{A3A51DBB-227C-4420-80B0-43CAAF0B7BB4}" type="presParOf" srcId="{92D1198F-98C9-4E14-988D-C641638EF0A9}" destId="{4074559B-B55B-4983-A5DA-AA953923C98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DA29E-801E-4BF0-8982-17B095A0B4E5}">
      <dsp:nvSpPr>
        <dsp:cNvPr id="0" name=""/>
        <dsp:cNvSpPr/>
      </dsp:nvSpPr>
      <dsp:spPr>
        <a:xfrm>
          <a:off x="2189257" y="221556"/>
          <a:ext cx="1440855" cy="11211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0A34A-7C16-462E-8EF5-2A2AFA1B8F1A}">
      <dsp:nvSpPr>
        <dsp:cNvPr id="0" name=""/>
        <dsp:cNvSpPr/>
      </dsp:nvSpPr>
      <dsp:spPr>
        <a:xfrm>
          <a:off x="749684" y="156435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so far:</a:t>
          </a:r>
          <a:endParaRPr lang="en-US" sz="3600" kern="1200"/>
        </a:p>
      </dsp:txBody>
      <dsp:txXfrm>
        <a:off x="749684" y="1564355"/>
        <a:ext cx="4320000" cy="648000"/>
      </dsp:txXfrm>
    </dsp:sp>
    <dsp:sp modelId="{E9CA6052-670E-4F64-8774-B9E03319ABEA}">
      <dsp:nvSpPr>
        <dsp:cNvPr id="0" name=""/>
        <dsp:cNvSpPr/>
      </dsp:nvSpPr>
      <dsp:spPr>
        <a:xfrm>
          <a:off x="749684" y="2273396"/>
          <a:ext cx="4320000" cy="909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Theoretical study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Chose optimal approach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Simulations</a:t>
          </a:r>
          <a:endParaRPr lang="en-US" sz="1700" kern="1200"/>
        </a:p>
      </dsp:txBody>
      <dsp:txXfrm>
        <a:off x="749684" y="2273396"/>
        <a:ext cx="4320000" cy="909323"/>
      </dsp:txXfrm>
    </dsp:sp>
    <dsp:sp modelId="{944B52E7-5D73-402F-B00F-381CCA3FB38F}">
      <dsp:nvSpPr>
        <dsp:cNvPr id="0" name=""/>
        <dsp:cNvSpPr/>
      </dsp:nvSpPr>
      <dsp:spPr>
        <a:xfrm>
          <a:off x="7247685" y="176344"/>
          <a:ext cx="1475999" cy="13019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3A599-1D6A-4AEC-A6FE-E4A39228D367}">
      <dsp:nvSpPr>
        <dsp:cNvPr id="0" name=""/>
        <dsp:cNvSpPr/>
      </dsp:nvSpPr>
      <dsp:spPr>
        <a:xfrm>
          <a:off x="5825684" y="160956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next:</a:t>
          </a:r>
          <a:endParaRPr lang="en-US" sz="3600" kern="1200"/>
        </a:p>
      </dsp:txBody>
      <dsp:txXfrm>
        <a:off x="5825684" y="1609566"/>
        <a:ext cx="4320000" cy="648000"/>
      </dsp:txXfrm>
    </dsp:sp>
    <dsp:sp modelId="{4074559B-B55B-4983-A5DA-AA953923C989}">
      <dsp:nvSpPr>
        <dsp:cNvPr id="0" name=""/>
        <dsp:cNvSpPr/>
      </dsp:nvSpPr>
      <dsp:spPr>
        <a:xfrm>
          <a:off x="5825684" y="2318608"/>
          <a:ext cx="4320000" cy="909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Write and test the program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Mobile app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Targets kit</a:t>
          </a:r>
          <a:endParaRPr lang="en-US" sz="1700" kern="1200"/>
        </a:p>
      </dsp:txBody>
      <dsp:txXfrm>
        <a:off x="5825684" y="2318608"/>
        <a:ext cx="4320000" cy="909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23/06/2023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23/06/2023 15:03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Prosthetic Hand Control via Shoulder Movement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</a:t>
            </a:r>
            <a:r>
              <a:rPr lang="en-US" dirty="0" err="1"/>
              <a:t>KobY</a:t>
            </a:r>
            <a:r>
              <a:rPr lang="en-US" dirty="0"/>
              <a:t> </a:t>
            </a:r>
            <a:r>
              <a:rPr lang="en-US" dirty="0" err="1"/>
              <a:t>Kohay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Black Disk</a:t>
            </a:r>
            <a:br>
              <a:rPr lang="en-US" sz="3200" dirty="0">
                <a:solidFill>
                  <a:srgbClr val="EBEBEB"/>
                </a:solidFill>
              </a:rPr>
            </a:br>
            <a:r>
              <a:rPr lang="en-US" sz="3200" dirty="0">
                <a:solidFill>
                  <a:srgbClr val="EBEBEB"/>
                </a:solidFill>
              </a:rPr>
              <a:t>Improvements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14177"/>
            <a:ext cx="4166509" cy="370964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Take photo underwater – reduce complexity and reflection effect</a:t>
            </a:r>
          </a:p>
          <a:p>
            <a:r>
              <a:rPr lang="en-GB" dirty="0">
                <a:solidFill>
                  <a:srgbClr val="EBEBEB"/>
                </a:solidFill>
              </a:rPr>
              <a:t>Two targets – reduce required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4453-1210-D6BD-B2A0-4D849A9041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10" y="629266"/>
            <a:ext cx="4702453" cy="57173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703A-FFAA-27DC-F6EE-E1A8C9B7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10</a:t>
            </a:fld>
            <a:endParaRPr lang="en-I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9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Purposed </a:t>
            </a:r>
            <a:br>
              <a:rPr lang="en-US" dirty="0"/>
            </a:br>
            <a:r>
              <a:rPr lang="en-US" dirty="0"/>
              <a:t>Solution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28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Basic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4CFB-2B79-2F62-9426-9E31CE95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Water body dimension fit to measuring device</a:t>
            </a:r>
          </a:p>
          <a:p>
            <a:pPr>
              <a:buClr>
                <a:schemeClr val="accent1"/>
              </a:buClr>
            </a:pPr>
            <a:r>
              <a:rPr lang="en-US" dirty="0"/>
              <a:t>Turbidity conditions that fit for optical measurement</a:t>
            </a:r>
          </a:p>
          <a:p>
            <a:pPr>
              <a:buClr>
                <a:schemeClr val="accent1"/>
              </a:buClr>
            </a:pPr>
            <a:r>
              <a:rPr lang="en-US" dirty="0"/>
              <a:t>Daylight/mobile phone flashlight</a:t>
            </a:r>
          </a:p>
          <a:p>
            <a:pPr>
              <a:buClr>
                <a:schemeClr val="accent1"/>
              </a:buClr>
            </a:pPr>
            <a:r>
              <a:rPr lang="en-US" dirty="0"/>
              <a:t>Consistency of water turbidity in water body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842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Measurement</a:t>
            </a:r>
            <a:r>
              <a:rPr lang="en-US" sz="4000" dirty="0"/>
              <a:t> Setup</a:t>
            </a:r>
            <a:endParaRPr lang="en-IL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08558856"/>
                  </p:ext>
                </p:extLst>
              </p:nvPr>
            </p:nvGraphicFramePr>
            <p:xfrm>
              <a:off x="5732424" y="613662"/>
              <a:ext cx="5471310" cy="56306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71310" cy="5630671"/>
                    </a:xfrm>
                    <a:prstGeom prst="rect">
                      <a:avLst/>
                    </a:prstGeom>
                  </am3d:spPr>
                  <am3d:camera>
                    <am3d:pos x="0" y="0" z="60507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1" d="1000000"/>
                    <am3d:preTrans dx="5535194" dy="-5852107" dz="-4889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25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2424" y="613662"/>
                <a:ext cx="5471310" cy="56306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13</a:t>
            </a:fld>
            <a:endParaRPr lang="en-IL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DDBD68-FC8E-600A-E567-88157282F651}"/>
              </a:ext>
            </a:extLst>
          </p:cNvPr>
          <p:cNvSpPr/>
          <p:nvPr/>
        </p:nvSpPr>
        <p:spPr>
          <a:xfrm>
            <a:off x="111340" y="1452664"/>
            <a:ext cx="5634083" cy="2931268"/>
          </a:xfrm>
          <a:prstGeom prst="wedgeEllipseCallout">
            <a:avLst>
              <a:gd name="adj1" fmla="val 58129"/>
              <a:gd name="adj2" fmla="val 1316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367" t="-41473" r="367" b="-41473"/>
            </a:stretch>
          </a:blip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446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8EF2-02D3-95D5-B128-8DDFF8C8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Simulating Realistic Scene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C251E-AF9D-FD76-144D-07650209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14</a:t>
            </a:fld>
            <a:endParaRPr lang="en-I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030A0C-AC38-6B80-E00A-886334C41FE0}"/>
              </a:ext>
            </a:extLst>
          </p:cNvPr>
          <p:cNvGrpSpPr/>
          <p:nvPr/>
        </p:nvGrpSpPr>
        <p:grpSpPr>
          <a:xfrm>
            <a:off x="320206" y="2021007"/>
            <a:ext cx="5568272" cy="3365544"/>
            <a:chOff x="808330" y="2316036"/>
            <a:chExt cx="4592023" cy="277548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66BBCBD-2969-8683-9449-F811EEC478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0" t="4861" r="8717" b="18659"/>
            <a:stretch/>
          </p:blipFill>
          <p:spPr bwMode="auto">
            <a:xfrm>
              <a:off x="808330" y="2316036"/>
              <a:ext cx="4592023" cy="277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03160-A789-E4BF-A88B-8ADEFA1CEC64}"/>
                </a:ext>
              </a:extLst>
            </p:cNvPr>
            <p:cNvSpPr txBox="1"/>
            <p:nvPr/>
          </p:nvSpPr>
          <p:spPr>
            <a:xfrm>
              <a:off x="1778258" y="2474732"/>
              <a:ext cx="3272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Sensor is inside the medium</a:t>
              </a:r>
              <a:endParaRPr lang="en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AAAF4E-A621-026A-966B-79F07E4B2E57}"/>
              </a:ext>
            </a:extLst>
          </p:cNvPr>
          <p:cNvGrpSpPr/>
          <p:nvPr/>
        </p:nvGrpSpPr>
        <p:grpSpPr>
          <a:xfrm>
            <a:off x="6355404" y="2021007"/>
            <a:ext cx="5568272" cy="3365544"/>
            <a:chOff x="6843528" y="2316036"/>
            <a:chExt cx="4592023" cy="2775486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04AA3CD6-CED4-9B0C-834C-3271DB6679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5" t="5353" r="8833" b="18166"/>
            <a:stretch/>
          </p:blipFill>
          <p:spPr bwMode="auto">
            <a:xfrm>
              <a:off x="6843528" y="2316036"/>
              <a:ext cx="4592023" cy="277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C983C8-3523-406A-D350-AE506020687A}"/>
                </a:ext>
              </a:extLst>
            </p:cNvPr>
            <p:cNvSpPr txBox="1"/>
            <p:nvPr/>
          </p:nvSpPr>
          <p:spPr>
            <a:xfrm>
              <a:off x="7498136" y="2474732"/>
              <a:ext cx="379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Sensor is just outside the medium</a:t>
              </a:r>
              <a:endParaRPr lang="en-IL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000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Simulations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31F75-D5BB-6195-E565-B59B330A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15</a:t>
            </a:fld>
            <a:endParaRPr lang="en-IL"/>
          </a:p>
        </p:txBody>
      </p:sp>
      <p:pic>
        <p:nvPicPr>
          <p:cNvPr id="6" name="Picture 5" descr="A picture containing pool ball, dark&#10;&#10;Description automatically generated">
            <a:extLst>
              <a:ext uri="{FF2B5EF4-FFF2-40B4-BE49-F238E27FC236}">
                <a16:creationId xmlns:a16="http://schemas.microsoft.com/office/drawing/2014/main" id="{2569F232-EBD3-0C55-1BD5-A03201CC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4" y="1503726"/>
            <a:ext cx="4148303" cy="2765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83A60-DCFA-5005-CEF6-45A7D628F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326" y="3621985"/>
            <a:ext cx="4148303" cy="2765535"/>
          </a:xfrm>
          <a:prstGeom prst="rect">
            <a:avLst/>
          </a:prstGeom>
        </p:spPr>
      </p:pic>
      <p:pic>
        <p:nvPicPr>
          <p:cNvPr id="10" name="Picture 9" descr="A picture containing green&#10;&#10;Description automatically generated">
            <a:extLst>
              <a:ext uri="{FF2B5EF4-FFF2-40B4-BE49-F238E27FC236}">
                <a16:creationId xmlns:a16="http://schemas.microsoft.com/office/drawing/2014/main" id="{1045F09E-F520-E2CE-721D-A9068B949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43" y="1467147"/>
            <a:ext cx="4148303" cy="2765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9F88D3-A70C-2373-E1FF-D8E038B66B2A}"/>
                  </a:ext>
                </a:extLst>
              </p:cNvPr>
              <p:cNvSpPr txBox="1"/>
              <p:nvPr/>
            </p:nvSpPr>
            <p:spPr>
              <a:xfrm>
                <a:off x="455846" y="4269261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0.2, 0.1, 0.1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=(0.45, 0.06, 0.05)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9F88D3-A70C-2373-E1FF-D8E038B66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6" y="4269261"/>
                <a:ext cx="2374459" cy="646331"/>
              </a:xfrm>
              <a:prstGeom prst="rect">
                <a:avLst/>
              </a:prstGeom>
              <a:blipFill>
                <a:blip r:embed="rId5"/>
                <a:stretch>
                  <a:fillRect r="-771" b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3561D-7F94-950A-9DA4-8C35DB39C3CF}"/>
                  </a:ext>
                </a:extLst>
              </p:cNvPr>
              <p:cNvSpPr txBox="1"/>
              <p:nvPr/>
            </p:nvSpPr>
            <p:spPr>
              <a:xfrm>
                <a:off x="4780103" y="6082116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0.4, 0.4, 0.4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=(0.45, 0.06, 0.05)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3561D-7F94-950A-9DA4-8C35DB39C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03" y="6082116"/>
                <a:ext cx="2374459" cy="646331"/>
              </a:xfrm>
              <a:prstGeom prst="rect">
                <a:avLst/>
              </a:prstGeom>
              <a:blipFill>
                <a:blip r:embed="rId6"/>
                <a:stretch>
                  <a:fillRect r="-513" b="-84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045BF0-E199-B92D-105F-6F9D8B3E8881}"/>
                  </a:ext>
                </a:extLst>
              </p:cNvPr>
              <p:cNvSpPr txBox="1"/>
              <p:nvPr/>
            </p:nvSpPr>
            <p:spPr>
              <a:xfrm>
                <a:off x="9165310" y="4232682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0.7, 0.7, 0.7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=(0.45, 0.06, 0.05)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045BF0-E199-B92D-105F-6F9D8B3E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310" y="4232682"/>
                <a:ext cx="2374459" cy="646331"/>
              </a:xfrm>
              <a:prstGeom prst="rect">
                <a:avLst/>
              </a:prstGeom>
              <a:blipFill>
                <a:blip r:embed="rId7"/>
                <a:stretch>
                  <a:fillRect r="-513" b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04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2DDD0"/>
                </a:solidFill>
              </a:rPr>
              <a:t>Block Diagram</a:t>
            </a:r>
            <a:endParaRPr lang="en-IL" dirty="0">
              <a:solidFill>
                <a:srgbClr val="E2DDD0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16</a:t>
            </a:fld>
            <a:endParaRPr lang="en-IL">
              <a:solidFill>
                <a:srgbClr val="FFFFFF"/>
              </a:solidFill>
            </a:endParaRPr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0530962A-4A4C-F177-C3AD-BEE22058C8D4}"/>
              </a:ext>
            </a:extLst>
          </p:cNvPr>
          <p:cNvGrpSpPr/>
          <p:nvPr/>
        </p:nvGrpSpPr>
        <p:grpSpPr>
          <a:xfrm>
            <a:off x="1121075" y="2211747"/>
            <a:ext cx="9949849" cy="4986799"/>
            <a:chOff x="0" y="0"/>
            <a:chExt cx="8004175" cy="48171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109F50-8704-5C54-D6C0-E03D8AD5D6A3}"/>
                </a:ext>
              </a:extLst>
            </p:cNvPr>
            <p:cNvSpPr/>
            <p:nvPr/>
          </p:nvSpPr>
          <p:spPr>
            <a:xfrm>
              <a:off x="0" y="0"/>
              <a:ext cx="8004175" cy="4817110"/>
            </a:xfrm>
            <a:prstGeom prst="rect">
              <a:avLst/>
            </a:prstGeom>
            <a:noFill/>
          </p:spPr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70EB42-BD27-252D-6793-D25149F8E577}"/>
                </a:ext>
              </a:extLst>
            </p:cNvPr>
            <p:cNvSpPr/>
            <p:nvPr/>
          </p:nvSpPr>
          <p:spPr>
            <a:xfrm>
              <a:off x="1304954" y="375335"/>
              <a:ext cx="3468262" cy="38759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n>
                    <a:noFill/>
                  </a:ln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Mobile Phone</a:t>
              </a:r>
              <a:endParaRPr lang="en-IL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FBFEC7-CC92-60D0-20C5-C37B4E8EBD0D}"/>
                </a:ext>
              </a:extLst>
            </p:cNvPr>
            <p:cNvSpPr/>
            <p:nvPr/>
          </p:nvSpPr>
          <p:spPr>
            <a:xfrm>
              <a:off x="153661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Image pre-processing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14CCF9-B280-242A-55A2-51E8E3FB4438}"/>
                </a:ext>
              </a:extLst>
            </p:cNvPr>
            <p:cNvSpPr/>
            <p:nvPr/>
          </p:nvSpPr>
          <p:spPr>
            <a:xfrm>
              <a:off x="261720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Turbidity calculation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A8B4FEB-048A-5C84-34A3-880447C699FC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69789" y="1218419"/>
              <a:ext cx="1266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8F6C806-BCA7-9426-AC0C-452561FC1F91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2384339" y="1218419"/>
              <a:ext cx="2328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821144-62DB-000C-62A3-01C8C906CAC6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464929" y="1218419"/>
              <a:ext cx="2994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69062984-0A62-6523-714C-D694281FA25D}"/>
                </a:ext>
              </a:extLst>
            </p:cNvPr>
            <p:cNvSpPr txBox="1"/>
            <p:nvPr/>
          </p:nvSpPr>
          <p:spPr>
            <a:xfrm>
              <a:off x="352709" y="857806"/>
              <a:ext cx="990600" cy="4667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Raw image</a:t>
              </a:r>
              <a:endParaRPr lang="en-IL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15E67-8972-54FB-EFB8-AB3C4638434D}"/>
                </a:ext>
              </a:extLst>
            </p:cNvPr>
            <p:cNvSpPr/>
            <p:nvPr/>
          </p:nvSpPr>
          <p:spPr>
            <a:xfrm>
              <a:off x="376435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Logger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2EC2C5-3743-8BCC-6406-8856EC8FB348}"/>
                </a:ext>
              </a:extLst>
            </p:cNvPr>
            <p:cNvCxnSpPr>
              <a:cxnSpLocks/>
              <a:stCxn id="15" idx="0"/>
              <a:endCxn id="13" idx="2"/>
            </p:cNvCxnSpPr>
            <p:nvPr/>
          </p:nvCxnSpPr>
          <p:spPr>
            <a:xfrm flipV="1">
              <a:off x="4160473" y="1613706"/>
              <a:ext cx="0" cy="644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Box 23">
              <a:extLst>
                <a:ext uri="{FF2B5EF4-FFF2-40B4-BE49-F238E27FC236}">
                  <a16:creationId xmlns:a16="http://schemas.microsoft.com/office/drawing/2014/main" id="{17F0D946-9ED5-B718-CA28-AC4ADCCE04B2}"/>
                </a:ext>
              </a:extLst>
            </p:cNvPr>
            <p:cNvSpPr txBox="1"/>
            <p:nvPr/>
          </p:nvSpPr>
          <p:spPr>
            <a:xfrm>
              <a:off x="3672378" y="2257849"/>
              <a:ext cx="976191" cy="7905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Other smartphone sensors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 Box 24">
              <a:extLst>
                <a:ext uri="{FF2B5EF4-FFF2-40B4-BE49-F238E27FC236}">
                  <a16:creationId xmlns:a16="http://schemas.microsoft.com/office/drawing/2014/main" id="{C1FF162C-E6BB-B625-6071-2166BF47EACF}"/>
                </a:ext>
              </a:extLst>
            </p:cNvPr>
            <p:cNvSpPr txBox="1"/>
            <p:nvPr/>
          </p:nvSpPr>
          <p:spPr>
            <a:xfrm>
              <a:off x="2871980" y="1707234"/>
              <a:ext cx="1338306" cy="5506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Time, date, 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GPS location etc.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B38E37-856B-8CC3-8E33-5B3F637E5110}"/>
                </a:ext>
              </a:extLst>
            </p:cNvPr>
            <p:cNvCxnSpPr>
              <a:cxnSpLocks/>
              <a:stCxn id="13" idx="3"/>
              <a:endCxn id="18" idx="2"/>
            </p:cNvCxnSpPr>
            <p:nvPr/>
          </p:nvCxnSpPr>
          <p:spPr>
            <a:xfrm>
              <a:off x="4612079" y="1218419"/>
              <a:ext cx="7963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ED72023E-87B0-432F-F27B-6020CBA2E0A4}"/>
                </a:ext>
              </a:extLst>
            </p:cNvPr>
            <p:cNvSpPr/>
            <p:nvPr/>
          </p:nvSpPr>
          <p:spPr>
            <a:xfrm>
              <a:off x="5405699" y="1009793"/>
              <a:ext cx="865287" cy="484637"/>
            </a:xfrm>
            <a:prstGeom prst="cloud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n>
                    <a:noFill/>
                  </a:ln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Web</a:t>
              </a:r>
              <a:endParaRPr lang="en-IL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0C8B4E-A7A2-42AA-565F-54D18F0C6473}"/>
                </a:ext>
              </a:extLst>
            </p:cNvPr>
            <p:cNvGrpSpPr/>
            <p:nvPr/>
          </p:nvGrpSpPr>
          <p:grpSpPr>
            <a:xfrm>
              <a:off x="6891947" y="689642"/>
              <a:ext cx="800822" cy="1145979"/>
              <a:chOff x="6346537" y="1252925"/>
              <a:chExt cx="1139588" cy="1633576"/>
            </a:xfrm>
          </p:grpSpPr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A42AC8C0-F98B-221B-DEF4-AA1E80F6B66E}"/>
                  </a:ext>
                </a:extLst>
              </p:cNvPr>
              <p:cNvSpPr/>
              <p:nvPr/>
            </p:nvSpPr>
            <p:spPr>
              <a:xfrm>
                <a:off x="6346537" y="2190464"/>
                <a:ext cx="1139588" cy="696037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IL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lowchart: Magnetic Disk 33">
                <a:extLst>
                  <a:ext uri="{FF2B5EF4-FFF2-40B4-BE49-F238E27FC236}">
                    <a16:creationId xmlns:a16="http://schemas.microsoft.com/office/drawing/2014/main" id="{85D1020E-8184-14F6-3C77-1546CC6497C2}"/>
                  </a:ext>
                </a:extLst>
              </p:cNvPr>
              <p:cNvSpPr/>
              <p:nvPr/>
            </p:nvSpPr>
            <p:spPr>
              <a:xfrm>
                <a:off x="6346537" y="1726440"/>
                <a:ext cx="1139588" cy="696037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Database</a:t>
                </a:r>
                <a:endParaRPr lang="en-IL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B507FEC1-6841-0C25-6D5B-AE3D021DFB4F}"/>
                  </a:ext>
                </a:extLst>
              </p:cNvPr>
              <p:cNvSpPr/>
              <p:nvPr/>
            </p:nvSpPr>
            <p:spPr>
              <a:xfrm>
                <a:off x="6346537" y="1252925"/>
                <a:ext cx="1139588" cy="69603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IL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16157C-3EB9-8E0B-0184-C443E378CFEC}"/>
                </a:ext>
              </a:extLst>
            </p:cNvPr>
            <p:cNvCxnSpPr>
              <a:cxnSpLocks/>
            </p:cNvCxnSpPr>
            <p:nvPr/>
          </p:nvCxnSpPr>
          <p:spPr>
            <a:xfrm>
              <a:off x="6292904" y="1248561"/>
              <a:ext cx="59623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1706FB-A654-AF5C-C61B-B668BF3FE4B8}"/>
                </a:ext>
              </a:extLst>
            </p:cNvPr>
            <p:cNvSpPr/>
            <p:nvPr/>
          </p:nvSpPr>
          <p:spPr>
            <a:xfrm>
              <a:off x="2624766" y="3218313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UI</a:t>
              </a:r>
              <a:endParaRPr lang="en-IL" sz="11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0B2780F-6730-8E84-1436-4FF6228120DB}"/>
                </a:ext>
              </a:extLst>
            </p:cNvPr>
            <p:cNvCxnSpPr>
              <a:stCxn id="18" idx="1"/>
              <a:endCxn id="26" idx="3"/>
            </p:cNvCxnSpPr>
            <p:nvPr/>
          </p:nvCxnSpPr>
          <p:spPr>
            <a:xfrm rot="5400000">
              <a:off x="3595695" y="1370540"/>
              <a:ext cx="2119445" cy="236585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C8CE19-9D40-F0DD-3B35-F03CD41866A1}"/>
                </a:ext>
              </a:extLst>
            </p:cNvPr>
            <p:cNvCxnSpPr/>
            <p:nvPr/>
          </p:nvCxnSpPr>
          <p:spPr>
            <a:xfrm>
              <a:off x="5838209" y="2414412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6323FFA-CBDE-8448-A953-5346D6DF9C2B}"/>
                </a:ext>
              </a:extLst>
            </p:cNvPr>
            <p:cNvCxnSpPr/>
            <p:nvPr/>
          </p:nvCxnSpPr>
          <p:spPr>
            <a:xfrm>
              <a:off x="5831385" y="2735134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7A99E91-EFAC-349D-E759-4CAF3A8BD420}"/>
                </a:ext>
              </a:extLst>
            </p:cNvPr>
            <p:cNvCxnSpPr/>
            <p:nvPr/>
          </p:nvCxnSpPr>
          <p:spPr>
            <a:xfrm>
              <a:off x="5845033" y="3076328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 Box 39">
              <a:extLst>
                <a:ext uri="{FF2B5EF4-FFF2-40B4-BE49-F238E27FC236}">
                  <a16:creationId xmlns:a16="http://schemas.microsoft.com/office/drawing/2014/main" id="{1452E8B3-84B9-C5C6-45A5-0327F3E25AF7}"/>
                </a:ext>
              </a:extLst>
            </p:cNvPr>
            <p:cNvSpPr txBox="1"/>
            <p:nvPr/>
          </p:nvSpPr>
          <p:spPr>
            <a:xfrm>
              <a:off x="6438855" y="2257867"/>
              <a:ext cx="1033293" cy="105042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Other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user’s smartphones/computers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 Box 40">
              <a:extLst>
                <a:ext uri="{FF2B5EF4-FFF2-40B4-BE49-F238E27FC236}">
                  <a16:creationId xmlns:a16="http://schemas.microsoft.com/office/drawing/2014/main" id="{0F763E56-0899-8FD4-4669-3502B8A246A9}"/>
                </a:ext>
              </a:extLst>
            </p:cNvPr>
            <p:cNvSpPr txBox="1"/>
            <p:nvPr/>
          </p:nvSpPr>
          <p:spPr>
            <a:xfrm>
              <a:off x="4673096" y="1506767"/>
              <a:ext cx="1202265" cy="83074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World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wide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measurements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33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Milestones</a:t>
            </a:r>
            <a:endParaRPr lang="en-IL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5DD302C-04A4-25D5-A9B3-06081A9D0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4729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7574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Timeline</a:t>
            </a:r>
            <a:endParaRPr lang="en-IL" dirty="0">
              <a:solidFill>
                <a:srgbClr val="EBEBEB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18</a:t>
            </a:fld>
            <a:endParaRPr lang="en-IL">
              <a:solidFill>
                <a:srgbClr val="FFFFFF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EC840-9445-CDA7-41B6-D2BD8CC97994}"/>
              </a:ext>
            </a:extLst>
          </p:cNvPr>
          <p:cNvGrpSpPr/>
          <p:nvPr/>
        </p:nvGrpSpPr>
        <p:grpSpPr>
          <a:xfrm>
            <a:off x="417580" y="2895913"/>
            <a:ext cx="11356840" cy="3332820"/>
            <a:chOff x="1942263" y="3457575"/>
            <a:chExt cx="8688018" cy="22094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74ECAC-397F-EDE9-1F10-4BF60F7394E7}"/>
                </a:ext>
              </a:extLst>
            </p:cNvPr>
            <p:cNvCxnSpPr>
              <a:stCxn id="12" idx="1"/>
            </p:cNvCxnSpPr>
            <p:nvPr/>
          </p:nvCxnSpPr>
          <p:spPr>
            <a:xfrm flipV="1">
              <a:off x="1942682" y="4521381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59961D-0683-CCB9-A44C-09CEC2248C58}"/>
                </a:ext>
              </a:extLst>
            </p:cNvPr>
            <p:cNvCxnSpPr/>
            <p:nvPr/>
          </p:nvCxnSpPr>
          <p:spPr>
            <a:xfrm flipV="1">
              <a:off x="1942263" y="4967506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42C3CC-27C9-555A-AB8A-932D3D4DD9FD}"/>
                </a:ext>
              </a:extLst>
            </p:cNvPr>
            <p:cNvCxnSpPr/>
            <p:nvPr/>
          </p:nvCxnSpPr>
          <p:spPr>
            <a:xfrm flipV="1">
              <a:off x="1942263" y="5455050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F01B3B-1A73-388E-F108-38CEBB3FF847}"/>
                </a:ext>
              </a:extLst>
            </p:cNvPr>
            <p:cNvSpPr/>
            <p:nvPr/>
          </p:nvSpPr>
          <p:spPr>
            <a:xfrm>
              <a:off x="1952625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NOV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96BEB-E219-603C-C7A9-15F16B6DCA25}"/>
                </a:ext>
              </a:extLst>
            </p:cNvPr>
            <p:cNvSpPr/>
            <p:nvPr/>
          </p:nvSpPr>
          <p:spPr>
            <a:xfrm>
              <a:off x="3198876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DEC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2227D5-45A0-8BD1-24FA-F19FEA9BFEE4}"/>
                </a:ext>
              </a:extLst>
            </p:cNvPr>
            <p:cNvSpPr/>
            <p:nvPr/>
          </p:nvSpPr>
          <p:spPr>
            <a:xfrm>
              <a:off x="4445127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JAN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AB4E0E-222C-9B91-1F71-45050350369A}"/>
                </a:ext>
              </a:extLst>
            </p:cNvPr>
            <p:cNvSpPr/>
            <p:nvPr/>
          </p:nvSpPr>
          <p:spPr>
            <a:xfrm>
              <a:off x="5691378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FEB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(EXAMS)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18E578-327D-B25A-724B-D2E104CF2D1C}"/>
                </a:ext>
              </a:extLst>
            </p:cNvPr>
            <p:cNvSpPr/>
            <p:nvPr/>
          </p:nvSpPr>
          <p:spPr>
            <a:xfrm>
              <a:off x="6937629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MAR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7F48A6-4F01-C4DA-3421-AA431C45C16E}"/>
                </a:ext>
              </a:extLst>
            </p:cNvPr>
            <p:cNvSpPr/>
            <p:nvPr/>
          </p:nvSpPr>
          <p:spPr>
            <a:xfrm>
              <a:off x="8183880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APR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FD605C-63C1-78A3-AF45-3C6AA2F461EF}"/>
                </a:ext>
              </a:extLst>
            </p:cNvPr>
            <p:cNvSpPr/>
            <p:nvPr/>
          </p:nvSpPr>
          <p:spPr>
            <a:xfrm>
              <a:off x="9430131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MAY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43F1C8-1C24-2528-10D2-352FFC2383DD}"/>
                </a:ext>
              </a:extLst>
            </p:cNvPr>
            <p:cNvSpPr/>
            <p:nvPr/>
          </p:nvSpPr>
          <p:spPr>
            <a:xfrm>
              <a:off x="1942682" y="4316594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Research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D703F2-C3CF-90AD-41A3-BFDD73C2B35F}"/>
                </a:ext>
              </a:extLst>
            </p:cNvPr>
            <p:cNvSpPr/>
            <p:nvPr/>
          </p:nvSpPr>
          <p:spPr>
            <a:xfrm>
              <a:off x="3162300" y="4316594"/>
              <a:ext cx="2419350" cy="409575"/>
            </a:xfrm>
            <a:prstGeom prst="roundRect">
              <a:avLst>
                <a:gd name="adj" fmla="val 17442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Development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974485-E85E-000D-ECD6-2D88DD0FB84B}"/>
                </a:ext>
              </a:extLst>
            </p:cNvPr>
            <p:cNvSpPr/>
            <p:nvPr/>
          </p:nvSpPr>
          <p:spPr>
            <a:xfrm>
              <a:off x="6901053" y="4316594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AB5C6D-9AAE-5656-3C00-80E1C6CBD972}"/>
                </a:ext>
              </a:extLst>
            </p:cNvPr>
            <p:cNvSpPr/>
            <p:nvPr/>
          </p:nvSpPr>
          <p:spPr>
            <a:xfrm>
              <a:off x="6891528" y="4787045"/>
              <a:ext cx="1209675" cy="409575"/>
            </a:xfrm>
            <a:prstGeom prst="roundRect">
              <a:avLst>
                <a:gd name="adj" fmla="val 17442"/>
              </a:avLst>
            </a:prstGeom>
            <a:solidFill>
              <a:srgbClr val="FF99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Measuring Kit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D40192-5476-4C12-B167-166DED932138}"/>
                </a:ext>
              </a:extLst>
            </p:cNvPr>
            <p:cNvSpPr/>
            <p:nvPr/>
          </p:nvSpPr>
          <p:spPr>
            <a:xfrm>
              <a:off x="8119864" y="5257496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rgbClr val="99CC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Adding Features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A8B0F34-EBFC-3476-7C6D-5B4AECD6C142}"/>
                </a:ext>
              </a:extLst>
            </p:cNvPr>
            <p:cNvSpPr/>
            <p:nvPr/>
          </p:nvSpPr>
          <p:spPr>
            <a:xfrm>
              <a:off x="1942682" y="4787045"/>
              <a:ext cx="2535174" cy="409575"/>
            </a:xfrm>
            <a:prstGeom prst="roundRect">
              <a:avLst>
                <a:gd name="adj" fmla="val 17442"/>
              </a:avLst>
            </a:prstGeom>
            <a:solidFill>
              <a:srgbClr val="FF99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Simulations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4BEA42C-AC6D-3314-6CCA-F80D6280374D}"/>
                </a:ext>
              </a:extLst>
            </p:cNvPr>
            <p:cNvSpPr/>
            <p:nvPr/>
          </p:nvSpPr>
          <p:spPr>
            <a:xfrm>
              <a:off x="1942682" y="5257496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rgbClr val="66FF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Approach Selecting</a:t>
              </a:r>
              <a:endParaRPr lang="en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59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2E878-8673-1CBB-DC06-584E9C31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Definition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103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Haifa3D - תנו לי יד בתלת מימד | Haifa">
            <a:extLst>
              <a:ext uri="{FF2B5EF4-FFF2-40B4-BE49-F238E27FC236}">
                <a16:creationId xmlns:a16="http://schemas.microsoft.com/office/drawing/2014/main" id="{7A65A49D-D487-2102-7B55-781A1BAB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704054"/>
            <a:ext cx="5449889" cy="5449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FAC72-2B1F-8C5D-4950-2CCF271F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46A6-9133-4025-5ED9-AD7161C1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defTabSz="800100"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>
                <a:solidFill>
                  <a:srgbClr val="EBEBEB"/>
                </a:solidFill>
              </a:rPr>
              <a:t>Wirelessly controlling Haifa 3D robotic prosthetic hand </a:t>
            </a:r>
          </a:p>
          <a:p>
            <a:pPr lvl="1" defTabSz="800100">
              <a:spcBef>
                <a:spcPct val="0"/>
              </a:spcBef>
              <a:spcAft>
                <a:spcPct val="35000"/>
              </a:spcAft>
            </a:pPr>
            <a:r>
              <a:rPr lang="en-US" sz="2600" dirty="0">
                <a:solidFill>
                  <a:srgbClr val="EBEBEB"/>
                </a:solidFill>
              </a:rPr>
              <a:t>U</a:t>
            </a:r>
            <a:r>
              <a:rPr lang="en-US" sz="2600" kern="1200" dirty="0">
                <a:solidFill>
                  <a:srgbClr val="EBEBEB"/>
                </a:solidFill>
              </a:rPr>
              <a:t>sing user’s shoulder movements</a:t>
            </a:r>
          </a:p>
        </p:txBody>
      </p:sp>
    </p:spTree>
    <p:extLst>
      <p:ext uri="{BB962C8B-B14F-4D97-AF65-F5344CB8AC3E}">
        <p14:creationId xmlns:p14="http://schemas.microsoft.com/office/powerpoint/2010/main" val="1226989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3626863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Mechanical Straps</a:t>
            </a:r>
            <a:endParaRPr lang="en-IL" sz="3200" dirty="0"/>
          </a:p>
        </p:txBody>
      </p:sp>
      <p:pic>
        <p:nvPicPr>
          <p:cNvPr id="2050" name="Picture 2" descr="Introduction to Body-Powered Hooks">
            <a:extLst>
              <a:ext uri="{FF2B5EF4-FFF2-40B4-BE49-F238E27FC236}">
                <a16:creationId xmlns:a16="http://schemas.microsoft.com/office/drawing/2014/main" id="{E2DD61E9-EDC3-6EA5-9E2C-305E39281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1" r="8567" b="-3"/>
          <a:stretch/>
        </p:blipFill>
        <p:spPr bwMode="auto">
          <a:xfrm>
            <a:off x="463187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3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Independent of power source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Requires a lot of physical effort to operate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Limited in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Unnatural look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7403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Myoelectric (EMG) Control</a:t>
            </a:r>
            <a:endParaRPr lang="en-IL" sz="3200" dirty="0"/>
          </a:p>
        </p:txBody>
      </p:sp>
      <p:pic>
        <p:nvPicPr>
          <p:cNvPr id="3076" name="Picture 4" descr="3D-Printed Myoelectric Hand Prosthesis - The IEEE Maker Project">
            <a:extLst>
              <a:ext uri="{FF2B5EF4-FFF2-40B4-BE49-F238E27FC236}">
                <a16:creationId xmlns:a16="http://schemas.microsoft.com/office/drawing/2014/main" id="{1D2F35B8-D9AB-84C2-6FE0-3C8BA1B2C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r="23871"/>
          <a:stretch/>
        </p:blipFill>
        <p:spPr bwMode="auto">
          <a:xfrm>
            <a:off x="463468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4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variety of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look like  natural arm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Intuitive operation*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Expensive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Heavy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power consumption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Phantom pain*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6991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Possible Approaches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80220-D24B-8D00-274D-353369E2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633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Beam Attenuation</a:t>
            </a:r>
            <a:endParaRPr lang="en-IL" sz="31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332854"/>
            <a:ext cx="4166509" cy="4890965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EBEBEB"/>
                </a:solidFill>
              </a:rPr>
              <a:t>Light source is fixed</a:t>
            </a:r>
          </a:p>
          <a:p>
            <a:r>
              <a:rPr lang="en-GB" sz="2400" dirty="0">
                <a:solidFill>
                  <a:srgbClr val="EBEBEB"/>
                </a:solidFill>
              </a:rPr>
              <a:t>Camera moved horizontally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Measuring difference in backscattered light</a:t>
            </a:r>
            <a:endParaRPr lang="en-US" sz="2400" dirty="0">
              <a:solidFill>
                <a:srgbClr val="EBEBEB"/>
              </a:solidFill>
            </a:endParaRPr>
          </a:p>
          <a:p>
            <a:r>
              <a:rPr lang="en-US" sz="2400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US" sz="2000" dirty="0">
                <a:solidFill>
                  <a:srgbClr val="EBEBEB"/>
                </a:solidFill>
              </a:rPr>
              <a:t>Requires external light to be negligible</a:t>
            </a:r>
          </a:p>
          <a:p>
            <a:pPr lvl="1"/>
            <a:r>
              <a:rPr lang="en-US" sz="2000" dirty="0">
                <a:solidFill>
                  <a:srgbClr val="EBEBEB"/>
                </a:solidFill>
              </a:rPr>
              <a:t>Requires “clean” scene</a:t>
            </a:r>
            <a:endParaRPr lang="en-GB" sz="2000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6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B38CE-55EF-B9F0-024B-0CDFAB20E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91" y="1359145"/>
            <a:ext cx="5486400" cy="43808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3E29F9-BA6B-5962-12C8-F086192AA1B7}"/>
                  </a:ext>
                </a:extLst>
              </p:cNvPr>
              <p:cNvSpPr txBox="1"/>
              <p:nvPr/>
            </p:nvSpPr>
            <p:spPr>
              <a:xfrm>
                <a:off x="-525198" y="5606935"/>
                <a:ext cx="6096000" cy="955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240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IL" sz="2400" i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unc>
                        <m:func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L" sz="2400" i="1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L" sz="2400" i="0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L" sz="2400" i="0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L" sz="2400" dirty="0">
                  <a:solidFill>
                    <a:srgbClr val="E3E4E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3E29F9-BA6B-5962-12C8-F086192AA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198" y="5606935"/>
                <a:ext cx="6096000" cy="955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25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7"/>
            <a:ext cx="4166510" cy="6892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Secchi Disk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BD151-CEA4-6AF2-BF80-BF942BBC6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331" y="1143000"/>
            <a:ext cx="5449889" cy="4782277"/>
          </a:xfrm>
          <a:prstGeom prst="rect">
            <a:avLst/>
          </a:prstGeom>
          <a:noFill/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47770"/>
            <a:ext cx="4166509" cy="378541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EBEBEB"/>
                </a:solidFill>
              </a:rPr>
              <a:t>Disk is lowered vertically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Measures by disappearance depth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GB" sz="2000" dirty="0">
                <a:solidFill>
                  <a:srgbClr val="EBEBEB"/>
                </a:solidFill>
              </a:rPr>
              <a:t>Requires very deep water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8CECB-9C7B-EF27-B511-329CF06D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7</a:t>
            </a:fld>
            <a:endParaRPr lang="en-IL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8E1BEA-CFB9-E733-4863-1CBEB97FE95E}"/>
                  </a:ext>
                </a:extLst>
              </p:cNvPr>
              <p:cNvSpPr txBox="1"/>
              <p:nvPr/>
            </p:nvSpPr>
            <p:spPr>
              <a:xfrm>
                <a:off x="-579807" y="5078442"/>
                <a:ext cx="6098582" cy="1098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L" sz="2400" smtClean="0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L" sz="2400" i="1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L" sz="2400" i="0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L" sz="2400" i="1">
                                  <a:solidFill>
                                    <a:srgbClr val="EAEA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solidFill>
                                    <a:srgbClr val="EAEAE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EAEAE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L" sz="2400" i="1">
                                          <a:solidFill>
                                            <a:srgbClr val="EAEAE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IL" sz="2400" i="0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IL" sz="2400" dirty="0">
                  <a:solidFill>
                    <a:srgbClr val="EAEAE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8E1BEA-CFB9-E733-4863-1CBEB97F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9807" y="5078442"/>
                <a:ext cx="6098582" cy="1098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36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7"/>
            <a:ext cx="4166510" cy="15095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Secchi Disk Improvements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5FD6D-E71B-4FE5-A339-78D46D357B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9" t="-390" r="-3568" b="390"/>
          <a:stretch/>
        </p:blipFill>
        <p:spPr bwMode="auto">
          <a:xfrm>
            <a:off x="7649029" y="2965115"/>
            <a:ext cx="4491445" cy="35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14177"/>
            <a:ext cx="4166509" cy="370964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Two targets – reduce required depth</a:t>
            </a:r>
          </a:p>
          <a:p>
            <a:r>
              <a:rPr lang="en-GB" dirty="0">
                <a:solidFill>
                  <a:srgbClr val="EBEBEB"/>
                </a:solidFill>
              </a:rPr>
              <a:t>Use </a:t>
            </a:r>
            <a:r>
              <a:rPr lang="en-GB" dirty="0" err="1">
                <a:solidFill>
                  <a:srgbClr val="EBEBEB"/>
                </a:solidFill>
              </a:rPr>
              <a:t>color</a:t>
            </a:r>
            <a:r>
              <a:rPr lang="en-GB" dirty="0">
                <a:solidFill>
                  <a:srgbClr val="EBEBEB"/>
                </a:solidFill>
              </a:rPr>
              <a:t> table target – specific wavelength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2F45F-84F9-6017-39DB-E4CF5CB69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53"/>
          <a:stretch/>
        </p:blipFill>
        <p:spPr bwMode="auto">
          <a:xfrm>
            <a:off x="5622083" y="74930"/>
            <a:ext cx="4345734" cy="335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251D2-3F61-50E0-7AC4-4451EF94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8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9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Black Disk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442884"/>
            <a:ext cx="4166509" cy="397223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Move the disk horizontally</a:t>
            </a:r>
          </a:p>
          <a:p>
            <a:r>
              <a:rPr lang="en-GB" dirty="0">
                <a:solidFill>
                  <a:srgbClr val="EBEBEB"/>
                </a:solidFill>
              </a:rPr>
              <a:t>Based on the </a:t>
            </a:r>
            <a:br>
              <a:rPr lang="en-GB" dirty="0">
                <a:solidFill>
                  <a:srgbClr val="EBEBEB"/>
                </a:solidFill>
              </a:rPr>
            </a:br>
            <a:r>
              <a:rPr lang="en-GB" dirty="0">
                <a:solidFill>
                  <a:srgbClr val="EBEBEB"/>
                </a:solidFill>
              </a:rPr>
              <a:t>disappearance distance</a:t>
            </a:r>
          </a:p>
          <a:p>
            <a:r>
              <a:rPr lang="en-GB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GB" dirty="0">
                <a:solidFill>
                  <a:srgbClr val="EBEBEB"/>
                </a:solidFill>
              </a:rPr>
              <a:t>Requires very wide water body</a:t>
            </a:r>
          </a:p>
          <a:p>
            <a:pPr lvl="1"/>
            <a:r>
              <a:rPr lang="en-GB" dirty="0">
                <a:solidFill>
                  <a:srgbClr val="EBEBEB"/>
                </a:solidFill>
              </a:rPr>
              <a:t>Additional complexity due to viewing apparatus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2A544-7223-FF21-1C98-28F39B9051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0116"/>
            <a:ext cx="5025390" cy="5812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48097-B5AA-7FC9-E255-D387A94B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9</a:t>
            </a:fld>
            <a:endParaRPr lang="en-IL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61BCA-99E9-D333-A7D3-530F8D1D13A1}"/>
                  </a:ext>
                </a:extLst>
              </p:cNvPr>
              <p:cNvSpPr txBox="1"/>
              <p:nvPr/>
            </p:nvSpPr>
            <p:spPr>
              <a:xfrm>
                <a:off x="-445681" y="5536565"/>
                <a:ext cx="6098582" cy="1092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L" sz="2400" smtClean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L" sz="2400" i="1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L" sz="2400" i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L" sz="2400" i="0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L" sz="2400" i="0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IL" sz="2400" dirty="0">
                  <a:solidFill>
                    <a:srgbClr val="E3E4E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61BCA-99E9-D333-A7D3-530F8D1D1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681" y="5536565"/>
                <a:ext cx="6098582" cy="109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28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2530</TotalTime>
  <Words>389</Words>
  <Application>Microsoft Office PowerPoint</Application>
  <PresentationFormat>Widescreen</PresentationFormat>
  <Paragraphs>130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Wingdings 3</vt:lpstr>
      <vt:lpstr>Ion</vt:lpstr>
      <vt:lpstr>Prosthetic Hand Control via Shoulder Movement</vt:lpstr>
      <vt:lpstr>Problem Definition</vt:lpstr>
      <vt:lpstr>Existing solution- Mechanical Straps</vt:lpstr>
      <vt:lpstr>Existing solution- Myoelectric (EMG) Control</vt:lpstr>
      <vt:lpstr>Possible Approaches</vt:lpstr>
      <vt:lpstr>Beam Attenuation</vt:lpstr>
      <vt:lpstr>Secchi Disk</vt:lpstr>
      <vt:lpstr>Secchi Disk Improvements</vt:lpstr>
      <vt:lpstr>Black Disk</vt:lpstr>
      <vt:lpstr>Black Disk Improvements</vt:lpstr>
      <vt:lpstr>Purposed  Solution</vt:lpstr>
      <vt:lpstr>Basic Assumptions</vt:lpstr>
      <vt:lpstr>Measurement Setup</vt:lpstr>
      <vt:lpstr>Challenges in Simulating Realistic Scene</vt:lpstr>
      <vt:lpstr>Simulations</vt:lpstr>
      <vt:lpstr>Block Diagram</vt:lpstr>
      <vt:lpstr>Milestones</vt:lpstr>
      <vt:lpstr>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Itay Mal</cp:lastModifiedBy>
  <cp:revision>35</cp:revision>
  <dcterms:created xsi:type="dcterms:W3CDTF">2022-11-19T13:17:54Z</dcterms:created>
  <dcterms:modified xsi:type="dcterms:W3CDTF">2023-06-23T13:40:22Z</dcterms:modified>
</cp:coreProperties>
</file>